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01CE9-2BB4-4817-ACB2-A8251561DE44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1F5C7-9944-4B04-ACE1-04CCC962746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432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Adobe Caslon Pro Bold" pitchFamily="18" charset="0"/>
              </a:rPr>
              <a:t>MASJID-MASJID TERINDAH DI DUNIA</a:t>
            </a:r>
            <a:endParaRPr lang="en-US" dirty="0">
              <a:solidFill>
                <a:schemeClr val="bg1"/>
              </a:solidFill>
              <a:latin typeface="Adobe Caslon Pro Bold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914400" y="16002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3000" dirty="0" err="1">
                <a:solidFill>
                  <a:schemeClr val="bg1"/>
                </a:solidFill>
              </a:rPr>
              <a:t>Masjid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adalah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suatu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tempat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peribadatan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umat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endParaRPr lang="en-US" sz="3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3000" dirty="0" err="1" smtClean="0">
                <a:solidFill>
                  <a:schemeClr val="bg1"/>
                </a:solidFill>
              </a:rPr>
              <a:t>muslim</a:t>
            </a:r>
            <a:r>
              <a:rPr lang="en-US" sz="3000" dirty="0">
                <a:solidFill>
                  <a:schemeClr val="bg1"/>
                </a:solidFill>
              </a:rPr>
              <a:t>. </a:t>
            </a:r>
            <a:r>
              <a:rPr lang="en-US" sz="3000" dirty="0" err="1">
                <a:solidFill>
                  <a:schemeClr val="bg1"/>
                </a:solidFill>
              </a:rPr>
              <a:t>Masjid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sering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dikatakan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sebagai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rumah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endParaRPr lang="en-US" sz="3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3000" dirty="0" smtClean="0">
                <a:solidFill>
                  <a:schemeClr val="bg1"/>
                </a:solidFill>
              </a:rPr>
              <a:t>Allah </a:t>
            </a:r>
            <a:r>
              <a:rPr lang="en-US" sz="3000" dirty="0">
                <a:solidFill>
                  <a:schemeClr val="bg1"/>
                </a:solidFill>
              </a:rPr>
              <a:t>SWT. </a:t>
            </a:r>
            <a:r>
              <a:rPr lang="en-US" sz="3000" dirty="0" err="1">
                <a:solidFill>
                  <a:schemeClr val="bg1"/>
                </a:solidFill>
              </a:rPr>
              <a:t>di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dunia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ini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terdapat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berbagai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macam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endParaRPr lang="en-US" sz="3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3000" dirty="0" err="1" smtClean="0">
                <a:solidFill>
                  <a:schemeClr val="bg1"/>
                </a:solidFill>
              </a:rPr>
              <a:t>mesjid</a:t>
            </a:r>
            <a:r>
              <a:rPr lang="en-US" sz="3000" dirty="0" smtClean="0">
                <a:solidFill>
                  <a:schemeClr val="bg1"/>
                </a:solidFill>
              </a:rPr>
              <a:t> </a:t>
            </a:r>
            <a:r>
              <a:rPr lang="en-US" sz="3000" dirty="0">
                <a:solidFill>
                  <a:schemeClr val="bg1"/>
                </a:solidFill>
              </a:rPr>
              <a:t>yang </a:t>
            </a:r>
            <a:r>
              <a:rPr lang="en-US" sz="3000" dirty="0" err="1">
                <a:solidFill>
                  <a:schemeClr val="bg1"/>
                </a:solidFill>
              </a:rPr>
              <a:t>sangat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indah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nan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megah</a:t>
            </a:r>
            <a:r>
              <a:rPr lang="en-US" sz="3000" dirty="0">
                <a:solidFill>
                  <a:schemeClr val="bg1"/>
                </a:solidFill>
              </a:rPr>
              <a:t>. </a:t>
            </a:r>
            <a:r>
              <a:rPr lang="en-US" sz="3000" dirty="0" err="1">
                <a:solidFill>
                  <a:schemeClr val="bg1"/>
                </a:solidFill>
              </a:rPr>
              <a:t>Arsitektur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endParaRPr lang="en-US" sz="3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3000" dirty="0" smtClean="0">
                <a:solidFill>
                  <a:schemeClr val="bg1"/>
                </a:solidFill>
              </a:rPr>
              <a:t>yang </a:t>
            </a:r>
            <a:r>
              <a:rPr lang="en-US" sz="3000" dirty="0" err="1">
                <a:solidFill>
                  <a:schemeClr val="bg1"/>
                </a:solidFill>
              </a:rPr>
              <a:t>menarik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sedimikan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rupa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membuat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 smtClean="0">
                <a:solidFill>
                  <a:schemeClr val="bg1"/>
                </a:solidFill>
              </a:rPr>
              <a:t>masjid</a:t>
            </a:r>
            <a:r>
              <a:rPr lang="en-US" sz="3000" dirty="0" smtClean="0">
                <a:solidFill>
                  <a:schemeClr val="bg1"/>
                </a:solidFill>
              </a:rPr>
              <a:t>-</a:t>
            </a:r>
          </a:p>
          <a:p>
            <a:pPr>
              <a:buNone/>
            </a:pPr>
            <a:r>
              <a:rPr lang="en-US" sz="3000" dirty="0" err="1" smtClean="0">
                <a:solidFill>
                  <a:schemeClr val="bg1"/>
                </a:solidFill>
              </a:rPr>
              <a:t>masjid</a:t>
            </a:r>
            <a:r>
              <a:rPr lang="en-US" sz="3000" dirty="0" smtClean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ini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menjadi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indah</a:t>
            </a:r>
            <a:r>
              <a:rPr lang="en-US" sz="3000" dirty="0">
                <a:solidFill>
                  <a:schemeClr val="bg1"/>
                </a:solidFill>
              </a:rPr>
              <a:t>. </a:t>
            </a:r>
            <a:r>
              <a:rPr lang="en-US" sz="3000" dirty="0" err="1">
                <a:solidFill>
                  <a:schemeClr val="bg1"/>
                </a:solidFill>
              </a:rPr>
              <a:t>Untuk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itu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saya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akan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endParaRPr lang="en-US" sz="3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3000" dirty="0" err="1" smtClean="0">
                <a:solidFill>
                  <a:schemeClr val="bg1"/>
                </a:solidFill>
              </a:rPr>
              <a:t>menginformasikan</a:t>
            </a:r>
            <a:r>
              <a:rPr lang="en-US" sz="3000" dirty="0" smtClean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seputar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masjid-masjid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terindah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endParaRPr lang="en-US" sz="3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3000" dirty="0" err="1" smtClean="0">
                <a:solidFill>
                  <a:schemeClr val="bg1"/>
                </a:solidFill>
              </a:rPr>
              <a:t>di</a:t>
            </a:r>
            <a:r>
              <a:rPr lang="en-US" sz="3000" dirty="0" smtClean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dunia</a:t>
            </a:r>
            <a:r>
              <a:rPr lang="en-US" sz="3000" dirty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r>
              <a:rPr lang="en-US" dirty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8382000" cy="5668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>
                <a:solidFill>
                  <a:schemeClr val="bg1"/>
                </a:solidFill>
              </a:rPr>
              <a:t>1.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Al </a:t>
            </a:r>
            <a:r>
              <a:rPr lang="en-US" sz="2400" dirty="0" err="1">
                <a:solidFill>
                  <a:schemeClr val="bg1"/>
                </a:solidFill>
              </a:rPr>
              <a:t>Haram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Makkahm</a:t>
            </a:r>
            <a:r>
              <a:rPr lang="en-US" sz="2400" dirty="0">
                <a:solidFill>
                  <a:schemeClr val="bg1"/>
                </a:solidFill>
              </a:rPr>
              <a:t>, Saudi Arabia</a:t>
            </a:r>
          </a:p>
          <a:p>
            <a:pPr>
              <a:buNone/>
            </a:pPr>
            <a:r>
              <a:rPr lang="en-US" sz="2400" dirty="0">
                <a:solidFill>
                  <a:schemeClr val="bg1"/>
                </a:solidFill>
              </a:rPr>
              <a:t>	</a:t>
            </a:r>
          </a:p>
          <a:p>
            <a:pPr>
              <a:buNone/>
            </a:pPr>
            <a:r>
              <a:rPr lang="en-US" sz="2400" dirty="0">
                <a:solidFill>
                  <a:schemeClr val="bg1"/>
                </a:solidFill>
              </a:rPr>
              <a:t>Al-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Al-</a:t>
            </a:r>
            <a:r>
              <a:rPr lang="en-US" sz="2400" dirty="0" err="1">
                <a:solidFill>
                  <a:schemeClr val="bg1"/>
                </a:solidFill>
              </a:rPr>
              <a:t>Haram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المسجد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ال</a:t>
            </a:r>
            <a:r>
              <a:rPr lang="en-US" sz="2400" dirty="0">
                <a:solidFill>
                  <a:schemeClr val="bg1"/>
                </a:solidFill>
              </a:rPr>
              <a:t>�*</a:t>
            </a:r>
            <a:r>
              <a:rPr lang="en-US" sz="2400" dirty="0" err="1">
                <a:solidFill>
                  <a:schemeClr val="bg1"/>
                </a:solidFill>
              </a:rPr>
              <a:t>رام</a:t>
            </a:r>
            <a:r>
              <a:rPr lang="en-US" sz="2400" dirty="0">
                <a:solidFill>
                  <a:schemeClr val="bg1"/>
                </a:solidFill>
              </a:rPr>
              <a:t> ) </a:t>
            </a:r>
            <a:r>
              <a:rPr lang="en-US" sz="2400" dirty="0" err="1">
                <a:solidFill>
                  <a:schemeClr val="bg1"/>
                </a:solidFill>
              </a:rPr>
              <a:t>merupakan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terbesar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di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dunia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Terletak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kota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Mekkah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ia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seputar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Kaabah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tempat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muslim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sambil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menoleh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arah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menawarkan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harian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doa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dianggap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tempat</a:t>
            </a:r>
            <a:r>
              <a:rPr lang="en-US" sz="2400" dirty="0">
                <a:solidFill>
                  <a:schemeClr val="bg1"/>
                </a:solidFill>
              </a:rPr>
              <a:t> yang holiest </a:t>
            </a:r>
            <a:r>
              <a:rPr lang="en-US" sz="2400" dirty="0" err="1">
                <a:solidFill>
                  <a:schemeClr val="bg1"/>
                </a:solidFill>
              </a:rPr>
              <a:t>di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Bumi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oleh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umat</a:t>
            </a:r>
            <a:r>
              <a:rPr lang="en-US" sz="2400" dirty="0">
                <a:solidFill>
                  <a:schemeClr val="bg1"/>
                </a:solidFill>
              </a:rPr>
              <a:t> Islam.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ini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juga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dikenal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dengan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sebutan</a:t>
            </a:r>
            <a:r>
              <a:rPr lang="en-US" sz="2400" dirty="0">
                <a:solidFill>
                  <a:schemeClr val="bg1"/>
                </a:solidFill>
              </a:rPr>
              <a:t>  Grand Mosque</a:t>
            </a:r>
            <a:r>
              <a:rPr lang="en-US" sz="2400" dirty="0" smtClean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en-US" sz="2400" dirty="0" err="1">
                <a:solidFill>
                  <a:schemeClr val="bg1"/>
                </a:solidFill>
              </a:rPr>
              <a:t>Saat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ini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struktur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mencakup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wilayah</a:t>
            </a:r>
            <a:r>
              <a:rPr lang="en-US" sz="2400" dirty="0">
                <a:solidFill>
                  <a:schemeClr val="bg1"/>
                </a:solidFill>
              </a:rPr>
              <a:t> 400.800 meter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persegi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(99,0 acres) </a:t>
            </a:r>
            <a:r>
              <a:rPr lang="en-US" sz="2400" dirty="0" err="1">
                <a:solidFill>
                  <a:schemeClr val="bg1"/>
                </a:solidFill>
              </a:rPr>
              <a:t>termasuk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luar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ruang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doa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dapat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menampung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sampai</a:t>
            </a:r>
            <a:r>
              <a:rPr lang="en-US" sz="2400" dirty="0">
                <a:solidFill>
                  <a:schemeClr val="bg1"/>
                </a:solidFill>
              </a:rPr>
              <a:t> 4 </a:t>
            </a:r>
            <a:r>
              <a:rPr lang="en-US" sz="2400" dirty="0" err="1">
                <a:solidFill>
                  <a:schemeClr val="bg1"/>
                </a:solidFill>
              </a:rPr>
              <a:t>juta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selama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ibadah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haji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periode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salah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satu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yang </a:t>
            </a:r>
            <a:r>
              <a:rPr lang="en-US" sz="2400" dirty="0" err="1">
                <a:solidFill>
                  <a:schemeClr val="bg1"/>
                </a:solidFill>
              </a:rPr>
              <a:t>terbesar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tahunan</a:t>
            </a:r>
            <a:r>
              <a:rPr lang="en-US" sz="2400" dirty="0">
                <a:solidFill>
                  <a:schemeClr val="bg1"/>
                </a:solidFill>
              </a:rPr>
              <a:t> gatherings </a:t>
            </a:r>
            <a:r>
              <a:rPr lang="en-US" sz="2400" dirty="0" err="1">
                <a:solidFill>
                  <a:schemeClr val="bg1"/>
                </a:solidFill>
              </a:rPr>
              <a:t>orang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dunia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05000"/>
            <a:ext cx="8534400" cy="6400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dirty="0">
                <a:solidFill>
                  <a:schemeClr val="bg1"/>
                </a:solidFill>
              </a:rPr>
              <a:t>2.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Al </a:t>
            </a:r>
            <a:r>
              <a:rPr lang="en-US" sz="2400" dirty="0" err="1">
                <a:solidFill>
                  <a:schemeClr val="bg1"/>
                </a:solidFill>
              </a:rPr>
              <a:t>Nabawi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Madina</a:t>
            </a:r>
            <a:r>
              <a:rPr lang="en-US" sz="2400" dirty="0">
                <a:solidFill>
                  <a:schemeClr val="bg1"/>
                </a:solidFill>
              </a:rPr>
              <a:t>, Saudi Arabia</a:t>
            </a:r>
          </a:p>
          <a:p>
            <a:pPr>
              <a:buNone/>
            </a:pPr>
            <a:r>
              <a:rPr lang="en-US" sz="2400" dirty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n-US" sz="2400" dirty="0">
                <a:solidFill>
                  <a:schemeClr val="bg1"/>
                </a:solidFill>
              </a:rPr>
              <a:t>Yang </a:t>
            </a:r>
            <a:r>
              <a:rPr lang="en-US" sz="2400" dirty="0" err="1">
                <a:solidFill>
                  <a:schemeClr val="bg1"/>
                </a:solidFill>
              </a:rPr>
              <a:t>kedua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ini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adalah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masid</a:t>
            </a:r>
            <a:r>
              <a:rPr lang="en-US" sz="2400" dirty="0">
                <a:solidFill>
                  <a:schemeClr val="bg1"/>
                </a:solidFill>
              </a:rPr>
              <a:t> Al </a:t>
            </a:r>
            <a:r>
              <a:rPr lang="en-US" sz="2400" dirty="0" err="1">
                <a:solidFill>
                  <a:schemeClr val="bg1"/>
                </a:solidFill>
              </a:rPr>
              <a:t>Nabawi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Selain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digunakan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sebagai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tempat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beribadah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juga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digunakan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sebagai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pusat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masyarakat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pengadilan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sekolah</a:t>
            </a:r>
            <a:r>
              <a:rPr lang="en-US" sz="2400" dirty="0">
                <a:solidFill>
                  <a:schemeClr val="bg1"/>
                </a:solidFill>
              </a:rPr>
              <a:t> agama. </a:t>
            </a:r>
            <a:r>
              <a:rPr lang="en-US" sz="2400" dirty="0" err="1">
                <a:solidFill>
                  <a:schemeClr val="bg1"/>
                </a:solidFill>
              </a:rPr>
              <a:t>Ada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satu</a:t>
            </a:r>
            <a:r>
              <a:rPr lang="en-US" sz="2400" dirty="0">
                <a:solidFill>
                  <a:schemeClr val="bg1"/>
                </a:solidFill>
              </a:rPr>
              <a:t> platform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untuk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membangkitkan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orang-orang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yang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diajarkan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Alquran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Waaahh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subhanallah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!</a:t>
            </a:r>
          </a:p>
          <a:p>
            <a:pPr>
              <a:buNone/>
            </a:pPr>
            <a:endParaRPr lang="en-US" sz="2400" dirty="0">
              <a:solidFill>
                <a:schemeClr val="bg1"/>
              </a:solidFill>
            </a:endParaRPr>
          </a:p>
          <a:p>
            <a:pPr>
              <a:buNone/>
            </a:pP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686800" cy="6400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300" dirty="0">
                <a:solidFill>
                  <a:schemeClr val="bg1"/>
                </a:solidFill>
              </a:rPr>
              <a:t>3. </a:t>
            </a:r>
            <a:r>
              <a:rPr lang="en-US" sz="2300" dirty="0" err="1">
                <a:solidFill>
                  <a:schemeClr val="bg1"/>
                </a:solidFill>
              </a:rPr>
              <a:t>Masjid</a:t>
            </a:r>
            <a:r>
              <a:rPr lang="en-US" sz="2300" dirty="0">
                <a:solidFill>
                  <a:schemeClr val="bg1"/>
                </a:solidFill>
              </a:rPr>
              <a:t> Al </a:t>
            </a:r>
            <a:r>
              <a:rPr lang="en-US" sz="2300" dirty="0" err="1">
                <a:solidFill>
                  <a:schemeClr val="bg1"/>
                </a:solidFill>
              </a:rPr>
              <a:t>Aqsa</a:t>
            </a:r>
            <a:r>
              <a:rPr lang="en-US" sz="2300" dirty="0">
                <a:solidFill>
                  <a:schemeClr val="bg1"/>
                </a:solidFill>
              </a:rPr>
              <a:t>, Jerusalem, Israel (Palestine)</a:t>
            </a:r>
          </a:p>
          <a:p>
            <a:pPr>
              <a:buNone/>
            </a:pPr>
            <a:r>
              <a:rPr lang="en-US" sz="2300" dirty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n-US" sz="2300" dirty="0" err="1">
                <a:solidFill>
                  <a:schemeClr val="bg1"/>
                </a:solidFill>
              </a:rPr>
              <a:t>Masjid</a:t>
            </a:r>
            <a:r>
              <a:rPr lang="en-US" sz="2300" dirty="0">
                <a:solidFill>
                  <a:schemeClr val="bg1"/>
                </a:solidFill>
              </a:rPr>
              <a:t> Al-</a:t>
            </a:r>
            <a:r>
              <a:rPr lang="en-US" sz="2300" dirty="0" err="1">
                <a:solidFill>
                  <a:schemeClr val="bg1"/>
                </a:solidFill>
              </a:rPr>
              <a:t>Aqsa</a:t>
            </a:r>
            <a:r>
              <a:rPr lang="en-US" sz="2300" dirty="0">
                <a:solidFill>
                  <a:schemeClr val="bg1"/>
                </a:solidFill>
              </a:rPr>
              <a:t> (Arab: </a:t>
            </a:r>
            <a:r>
              <a:rPr lang="en-US" sz="2300" dirty="0" err="1">
                <a:solidFill>
                  <a:schemeClr val="bg1"/>
                </a:solidFill>
              </a:rPr>
              <a:t>المسجد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الاقصى</a:t>
            </a:r>
            <a:r>
              <a:rPr lang="en-US" sz="2300" dirty="0">
                <a:solidFill>
                  <a:schemeClr val="bg1"/>
                </a:solidFill>
              </a:rPr>
              <a:t>, "</a:t>
            </a:r>
            <a:r>
              <a:rPr lang="en-US" sz="2300" dirty="0" err="1">
                <a:solidFill>
                  <a:schemeClr val="bg1"/>
                </a:solidFill>
              </a:rPr>
              <a:t>Masjid</a:t>
            </a:r>
            <a:r>
              <a:rPr lang="en-US" sz="2300" dirty="0">
                <a:solidFill>
                  <a:schemeClr val="bg1"/>
                </a:solidFill>
              </a:rPr>
              <a:t> yang </a:t>
            </a:r>
            <a:r>
              <a:rPr lang="en-US" sz="2300" dirty="0" err="1">
                <a:solidFill>
                  <a:schemeClr val="bg1"/>
                </a:solidFill>
              </a:rPr>
              <a:t>terjauh</a:t>
            </a:r>
            <a:r>
              <a:rPr lang="en-US" sz="2300" dirty="0">
                <a:solidFill>
                  <a:schemeClr val="bg1"/>
                </a:solidFill>
              </a:rPr>
              <a:t>"), </a:t>
            </a:r>
            <a:r>
              <a:rPr lang="en-US" sz="2300" dirty="0" err="1">
                <a:solidFill>
                  <a:schemeClr val="bg1"/>
                </a:solidFill>
              </a:rPr>
              <a:t>juga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endParaRPr lang="en-US" sz="23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300" dirty="0" err="1" smtClean="0">
                <a:solidFill>
                  <a:schemeClr val="bg1"/>
                </a:solidFill>
              </a:rPr>
              <a:t>dikenal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sebagai</a:t>
            </a:r>
            <a:r>
              <a:rPr lang="en-US" sz="2300" dirty="0">
                <a:solidFill>
                  <a:schemeClr val="bg1"/>
                </a:solidFill>
              </a:rPr>
              <a:t> Al-</a:t>
            </a:r>
            <a:r>
              <a:rPr lang="en-US" sz="2300" dirty="0" err="1">
                <a:solidFill>
                  <a:schemeClr val="bg1"/>
                </a:solidFill>
              </a:rPr>
              <a:t>Aqsa</a:t>
            </a:r>
            <a:r>
              <a:rPr lang="en-US" sz="2300" dirty="0">
                <a:solidFill>
                  <a:schemeClr val="bg1"/>
                </a:solidFill>
              </a:rPr>
              <a:t>, </a:t>
            </a:r>
            <a:r>
              <a:rPr lang="en-US" sz="2300" dirty="0" err="1">
                <a:solidFill>
                  <a:schemeClr val="bg1"/>
                </a:solidFill>
              </a:rPr>
              <a:t>adalah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sebuah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tempat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suci</a:t>
            </a:r>
            <a:r>
              <a:rPr lang="en-US" sz="2300" dirty="0">
                <a:solidFill>
                  <a:schemeClr val="bg1"/>
                </a:solidFill>
              </a:rPr>
              <a:t> Islam </a:t>
            </a:r>
            <a:r>
              <a:rPr lang="en-US" sz="2300" dirty="0" err="1">
                <a:solidFill>
                  <a:schemeClr val="bg1"/>
                </a:solidFill>
              </a:rPr>
              <a:t>di</a:t>
            </a:r>
            <a:r>
              <a:rPr lang="en-US" sz="2300" dirty="0">
                <a:solidFill>
                  <a:schemeClr val="bg1"/>
                </a:solidFill>
              </a:rPr>
              <a:t> Kota </a:t>
            </a:r>
            <a:endParaRPr lang="en-US" sz="23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300" dirty="0" smtClean="0">
                <a:solidFill>
                  <a:schemeClr val="bg1"/>
                </a:solidFill>
              </a:rPr>
              <a:t>Lama </a:t>
            </a:r>
            <a:r>
              <a:rPr lang="en-US" sz="2300" dirty="0" err="1">
                <a:solidFill>
                  <a:schemeClr val="bg1"/>
                </a:solidFill>
              </a:rPr>
              <a:t>dari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Yerusalem</a:t>
            </a:r>
            <a:r>
              <a:rPr lang="en-US" sz="2300" dirty="0">
                <a:solidFill>
                  <a:schemeClr val="bg1"/>
                </a:solidFill>
              </a:rPr>
              <a:t>. Di </a:t>
            </a:r>
            <a:r>
              <a:rPr lang="en-US" sz="2300" dirty="0" err="1">
                <a:solidFill>
                  <a:schemeClr val="bg1"/>
                </a:solidFill>
              </a:rPr>
              <a:t>masjid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itu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sendiri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merupakan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bagian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dari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endParaRPr lang="en-US" sz="23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300" dirty="0" smtClean="0">
                <a:solidFill>
                  <a:schemeClr val="bg1"/>
                </a:solidFill>
              </a:rPr>
              <a:t>Al-</a:t>
            </a:r>
            <a:r>
              <a:rPr lang="en-US" sz="2300" dirty="0" err="1" smtClean="0">
                <a:solidFill>
                  <a:schemeClr val="bg1"/>
                </a:solidFill>
              </a:rPr>
              <a:t>Haram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>
                <a:solidFill>
                  <a:schemeClr val="bg1"/>
                </a:solidFill>
              </a:rPr>
              <a:t>ash-Sharif </a:t>
            </a:r>
            <a:r>
              <a:rPr lang="en-US" sz="2300" dirty="0" err="1">
                <a:solidFill>
                  <a:schemeClr val="bg1"/>
                </a:solidFill>
              </a:rPr>
              <a:t>atau</a:t>
            </a:r>
            <a:r>
              <a:rPr lang="en-US" sz="2300" dirty="0">
                <a:solidFill>
                  <a:schemeClr val="bg1"/>
                </a:solidFill>
              </a:rPr>
              <a:t> "Sacred Noble Sanctuary" (</a:t>
            </a:r>
            <a:r>
              <a:rPr lang="en-US" sz="2300" dirty="0" err="1" smtClean="0">
                <a:solidFill>
                  <a:schemeClr val="bg1"/>
                </a:solidFill>
              </a:rPr>
              <a:t>bersama</a:t>
            </a:r>
            <a:r>
              <a:rPr lang="en-US" sz="2300" dirty="0" smtClean="0">
                <a:solidFill>
                  <a:schemeClr val="bg1"/>
                </a:solidFill>
              </a:rPr>
              <a:t>-</a:t>
            </a:r>
          </a:p>
          <a:p>
            <a:pPr>
              <a:buNone/>
            </a:pPr>
            <a:r>
              <a:rPr lang="en-US" sz="2300" dirty="0" err="1" smtClean="0">
                <a:solidFill>
                  <a:schemeClr val="bg1"/>
                </a:solidFill>
              </a:rPr>
              <a:t>sama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dengan</a:t>
            </a:r>
            <a:r>
              <a:rPr lang="en-US" sz="2300" dirty="0">
                <a:solidFill>
                  <a:schemeClr val="bg1"/>
                </a:solidFill>
              </a:rPr>
              <a:t> Dome of the Rock), </a:t>
            </a:r>
            <a:r>
              <a:rPr lang="en-US" sz="2300" dirty="0" err="1">
                <a:solidFill>
                  <a:schemeClr val="bg1"/>
                </a:solidFill>
              </a:rPr>
              <a:t>sebuah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situs</a:t>
            </a:r>
            <a:r>
              <a:rPr lang="en-US" sz="2300" dirty="0">
                <a:solidFill>
                  <a:schemeClr val="bg1"/>
                </a:solidFill>
              </a:rPr>
              <a:t> yang </a:t>
            </a:r>
            <a:r>
              <a:rPr lang="en-US" sz="2300" dirty="0" err="1">
                <a:solidFill>
                  <a:schemeClr val="bg1"/>
                </a:solidFill>
              </a:rPr>
              <a:t>juga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dikenal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endParaRPr lang="en-US" sz="23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300" dirty="0" err="1" smtClean="0">
                <a:solidFill>
                  <a:schemeClr val="bg1"/>
                </a:solidFill>
              </a:rPr>
              <a:t>sebagai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Gunung</a:t>
            </a:r>
            <a:r>
              <a:rPr lang="en-US" sz="2300" dirty="0" smtClean="0">
                <a:solidFill>
                  <a:schemeClr val="bg1"/>
                </a:solidFill>
              </a:rPr>
              <a:t> Bait </a:t>
            </a:r>
            <a:r>
              <a:rPr lang="en-US" sz="2300" dirty="0" err="1" smtClean="0">
                <a:solidFill>
                  <a:schemeClr val="bg1"/>
                </a:solidFill>
              </a:rPr>
              <a:t>dan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situs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tersuci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situs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dalam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Judaisme</a:t>
            </a:r>
            <a:r>
              <a:rPr lang="en-US" sz="2300" dirty="0" smtClean="0">
                <a:solidFill>
                  <a:schemeClr val="bg1"/>
                </a:solidFill>
              </a:rPr>
              <a:t>, </a:t>
            </a:r>
          </a:p>
          <a:p>
            <a:pPr>
              <a:buNone/>
            </a:pPr>
            <a:r>
              <a:rPr lang="en-US" sz="2300" dirty="0" err="1" smtClean="0">
                <a:solidFill>
                  <a:schemeClr val="bg1"/>
                </a:solidFill>
              </a:rPr>
              <a:t>karena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diyakini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menjadi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tempat</a:t>
            </a:r>
            <a:r>
              <a:rPr lang="en-US" sz="2300" dirty="0" smtClean="0">
                <a:solidFill>
                  <a:schemeClr val="bg1"/>
                </a:solidFill>
              </a:rPr>
              <a:t> Bait </a:t>
            </a:r>
            <a:r>
              <a:rPr lang="en-US" sz="2300" dirty="0" err="1" smtClean="0">
                <a:solidFill>
                  <a:schemeClr val="bg1"/>
                </a:solidFill>
              </a:rPr>
              <a:t>di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Yerusalem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sekali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berdiri</a:t>
            </a:r>
            <a:r>
              <a:rPr lang="en-US" sz="2300" dirty="0" smtClean="0">
                <a:solidFill>
                  <a:schemeClr val="bg1"/>
                </a:solidFill>
              </a:rPr>
              <a:t>. </a:t>
            </a:r>
          </a:p>
          <a:p>
            <a:pPr>
              <a:buNone/>
            </a:pPr>
            <a:r>
              <a:rPr lang="en-US" sz="2300" dirty="0" err="1" smtClean="0">
                <a:solidFill>
                  <a:schemeClr val="bg1"/>
                </a:solidFill>
              </a:rPr>
              <a:t>secara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luas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dianggap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sebagai</a:t>
            </a:r>
            <a:r>
              <a:rPr lang="en-US" sz="2300" dirty="0" smtClean="0">
                <a:solidFill>
                  <a:schemeClr val="bg1"/>
                </a:solidFill>
              </a:rPr>
              <a:t> yang </a:t>
            </a:r>
            <a:r>
              <a:rPr lang="en-US" sz="2300" dirty="0" err="1" smtClean="0">
                <a:solidFill>
                  <a:schemeClr val="bg1"/>
                </a:solidFill>
              </a:rPr>
              <a:t>ketiga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tersuci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situs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dalam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en-US" sz="2300" dirty="0" smtClean="0">
                <a:solidFill>
                  <a:schemeClr val="bg1"/>
                </a:solidFill>
              </a:rPr>
              <a:t>Islam</a:t>
            </a:r>
            <a:r>
              <a:rPr lang="en-US" sz="2300" dirty="0">
                <a:solidFill>
                  <a:schemeClr val="bg1"/>
                </a:solidFill>
              </a:rPr>
              <a:t>, </a:t>
            </a:r>
            <a:r>
              <a:rPr lang="en-US" sz="2300" dirty="0" err="1">
                <a:solidFill>
                  <a:schemeClr val="bg1"/>
                </a:solidFill>
              </a:rPr>
              <a:t>umat</a:t>
            </a:r>
            <a:r>
              <a:rPr lang="en-US" sz="2300" dirty="0">
                <a:solidFill>
                  <a:schemeClr val="bg1"/>
                </a:solidFill>
              </a:rPr>
              <a:t> Islam </a:t>
            </a:r>
            <a:r>
              <a:rPr lang="en-US" sz="2300" dirty="0" err="1">
                <a:solidFill>
                  <a:schemeClr val="bg1"/>
                </a:solidFill>
              </a:rPr>
              <a:t>percaya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bahwa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nabi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Muhamad</a:t>
            </a:r>
            <a:r>
              <a:rPr lang="en-US" sz="2300" dirty="0">
                <a:solidFill>
                  <a:schemeClr val="bg1"/>
                </a:solidFill>
              </a:rPr>
              <a:t> SAW </a:t>
            </a:r>
            <a:r>
              <a:rPr lang="en-US" sz="2300" dirty="0" err="1">
                <a:solidFill>
                  <a:schemeClr val="bg1"/>
                </a:solidFill>
              </a:rPr>
              <a:t>itu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endParaRPr lang="en-US" sz="23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300" dirty="0" err="1" smtClean="0">
                <a:solidFill>
                  <a:schemeClr val="bg1"/>
                </a:solidFill>
              </a:rPr>
              <a:t>diangkat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dari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Masjidilharam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di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Mekah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ke</a:t>
            </a:r>
            <a:r>
              <a:rPr lang="en-US" sz="2300" dirty="0">
                <a:solidFill>
                  <a:schemeClr val="bg1"/>
                </a:solidFill>
              </a:rPr>
              <a:t> Al-</a:t>
            </a:r>
            <a:r>
              <a:rPr lang="en-US" sz="2300" dirty="0" err="1">
                <a:solidFill>
                  <a:schemeClr val="bg1"/>
                </a:solidFill>
              </a:rPr>
              <a:t>Aqsa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selama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endParaRPr lang="en-US" sz="23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300" dirty="0" err="1" smtClean="0">
                <a:solidFill>
                  <a:schemeClr val="bg1"/>
                </a:solidFill>
              </a:rPr>
              <a:t>Perjalanan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Malam</a:t>
            </a:r>
            <a:r>
              <a:rPr lang="en-US" sz="2300" dirty="0">
                <a:solidFill>
                  <a:schemeClr val="bg1"/>
                </a:solidFill>
              </a:rPr>
              <a:t>. </a:t>
            </a:r>
            <a:r>
              <a:rPr lang="en-US" sz="2300" dirty="0" err="1">
                <a:solidFill>
                  <a:schemeClr val="bg1"/>
                </a:solidFill>
              </a:rPr>
              <a:t>tradisi</a:t>
            </a:r>
            <a:r>
              <a:rPr lang="en-US" sz="2300" dirty="0">
                <a:solidFill>
                  <a:schemeClr val="bg1"/>
                </a:solidFill>
              </a:rPr>
              <a:t> Islam </a:t>
            </a:r>
            <a:r>
              <a:rPr lang="en-US" sz="2300" dirty="0" err="1">
                <a:solidFill>
                  <a:schemeClr val="bg1"/>
                </a:solidFill>
              </a:rPr>
              <a:t>menyatakan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bahwa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Muhamad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endParaRPr lang="en-US" sz="23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300" dirty="0" smtClean="0">
                <a:solidFill>
                  <a:schemeClr val="bg1"/>
                </a:solidFill>
              </a:rPr>
              <a:t>SAW </a:t>
            </a:r>
            <a:r>
              <a:rPr lang="en-US" sz="2300" dirty="0" err="1">
                <a:solidFill>
                  <a:schemeClr val="bg1"/>
                </a:solidFill>
              </a:rPr>
              <a:t>memimpin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doa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terhadap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situs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ini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sampai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ketujuhbelas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bulan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endParaRPr lang="en-US" sz="23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300" dirty="0" err="1" smtClean="0">
                <a:solidFill>
                  <a:schemeClr val="bg1"/>
                </a:solidFill>
              </a:rPr>
              <a:t>setelah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emigrasi</a:t>
            </a:r>
            <a:r>
              <a:rPr lang="en-US" sz="2300" dirty="0">
                <a:solidFill>
                  <a:schemeClr val="bg1"/>
                </a:solidFill>
              </a:rPr>
              <a:t>, </a:t>
            </a:r>
            <a:r>
              <a:rPr lang="en-US" sz="2300" dirty="0" err="1">
                <a:solidFill>
                  <a:schemeClr val="bg1"/>
                </a:solidFill>
              </a:rPr>
              <a:t>ketika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Tuhan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memerintahkan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dia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untuk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en-US" sz="2300" dirty="0" err="1">
                <a:solidFill>
                  <a:schemeClr val="bg1"/>
                </a:solidFill>
              </a:rPr>
              <a:t>berbelok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ke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arah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Ka'aba</a:t>
            </a:r>
            <a:r>
              <a:rPr lang="en-US" sz="2300" dirty="0">
                <a:solidFill>
                  <a:schemeClr val="bg1"/>
                </a:solidFill>
              </a:rPr>
              <a:t>.</a:t>
            </a:r>
            <a:br>
              <a:rPr lang="en-US" sz="2300" dirty="0">
                <a:solidFill>
                  <a:schemeClr val="bg1"/>
                </a:solidFill>
              </a:rPr>
            </a:br>
            <a:endParaRPr lang="en-US" sz="23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553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100" dirty="0">
                <a:solidFill>
                  <a:schemeClr val="bg1"/>
                </a:solidFill>
              </a:rPr>
              <a:t>Di </a:t>
            </a:r>
            <a:r>
              <a:rPr lang="en-US" sz="2100" dirty="0" err="1">
                <a:solidFill>
                  <a:schemeClr val="bg1"/>
                </a:solidFill>
              </a:rPr>
              <a:t>Masjid</a:t>
            </a:r>
            <a:r>
              <a:rPr lang="en-US" sz="2100" dirty="0">
                <a:solidFill>
                  <a:schemeClr val="bg1"/>
                </a:solidFill>
              </a:rPr>
              <a:t> Al-</a:t>
            </a:r>
            <a:r>
              <a:rPr lang="en-US" sz="2100" dirty="0" err="1">
                <a:solidFill>
                  <a:schemeClr val="bg1"/>
                </a:solidFill>
              </a:rPr>
              <a:t>Aqsa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pada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awalnya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kecil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doa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rumah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dibangun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Rashidun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kalif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Umar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tetapi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telah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dibangun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dikembangkan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Ummayad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kalifat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Abd</a:t>
            </a:r>
            <a:r>
              <a:rPr lang="en-US" sz="2100" dirty="0">
                <a:solidFill>
                  <a:schemeClr val="bg1"/>
                </a:solidFill>
              </a:rPr>
              <a:t> al-</a:t>
            </a:r>
            <a:r>
              <a:rPr lang="en-US" sz="2100" dirty="0" err="1">
                <a:solidFill>
                  <a:schemeClr val="bg1"/>
                </a:solidFill>
              </a:rPr>
              <a:t>Malik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selesai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anaknya</a:t>
            </a:r>
            <a:r>
              <a:rPr lang="en-US" sz="2100" dirty="0">
                <a:solidFill>
                  <a:schemeClr val="bg1"/>
                </a:solidFill>
              </a:rPr>
              <a:t> Al-</a:t>
            </a:r>
            <a:r>
              <a:rPr lang="en-US" sz="2100" dirty="0" err="1">
                <a:solidFill>
                  <a:schemeClr val="bg1"/>
                </a:solidFill>
              </a:rPr>
              <a:t>Walid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</a:t>
            </a:r>
            <a:r>
              <a:rPr lang="en-US" sz="2100" dirty="0">
                <a:solidFill>
                  <a:schemeClr val="bg1"/>
                </a:solidFill>
              </a:rPr>
              <a:t> 705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smtClean="0">
                <a:solidFill>
                  <a:schemeClr val="bg1"/>
                </a:solidFill>
              </a:rPr>
              <a:t>CE</a:t>
            </a:r>
            <a:r>
              <a:rPr lang="en-US" sz="2100" dirty="0">
                <a:solidFill>
                  <a:schemeClr val="bg1"/>
                </a:solidFill>
              </a:rPr>
              <a:t>. </a:t>
            </a:r>
            <a:r>
              <a:rPr lang="en-US" sz="2100" dirty="0" err="1">
                <a:solidFill>
                  <a:schemeClr val="bg1"/>
                </a:solidFill>
              </a:rPr>
              <a:t>Setelah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gempa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bumi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</a:t>
            </a:r>
            <a:r>
              <a:rPr lang="en-US" sz="2100" dirty="0">
                <a:solidFill>
                  <a:schemeClr val="bg1"/>
                </a:solidFill>
              </a:rPr>
              <a:t> 746, </a:t>
            </a:r>
            <a:r>
              <a:rPr lang="en-US" sz="2100" dirty="0" err="1">
                <a:solidFill>
                  <a:schemeClr val="bg1"/>
                </a:solidFill>
              </a:rPr>
              <a:t>masjid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itu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benar-benar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hancur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dibangun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Abbasid </a:t>
            </a:r>
            <a:r>
              <a:rPr lang="en-US" sz="2100" dirty="0" err="1">
                <a:solidFill>
                  <a:schemeClr val="bg1"/>
                </a:solidFill>
              </a:rPr>
              <a:t>kalifat</a:t>
            </a:r>
            <a:r>
              <a:rPr lang="en-US" sz="2100" dirty="0">
                <a:solidFill>
                  <a:schemeClr val="bg1"/>
                </a:solidFill>
              </a:rPr>
              <a:t> Al-Mansur </a:t>
            </a:r>
            <a:r>
              <a:rPr lang="en-US" sz="2100" dirty="0" err="1">
                <a:solidFill>
                  <a:schemeClr val="bg1"/>
                </a:solidFill>
              </a:rPr>
              <a:t>di</a:t>
            </a:r>
            <a:r>
              <a:rPr lang="en-US" sz="2100" dirty="0">
                <a:solidFill>
                  <a:schemeClr val="bg1"/>
                </a:solidFill>
              </a:rPr>
              <a:t> 754,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kembali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lagi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para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penerus</a:t>
            </a:r>
            <a:r>
              <a:rPr lang="en-US" sz="2100" dirty="0">
                <a:solidFill>
                  <a:schemeClr val="bg1"/>
                </a:solidFill>
              </a:rPr>
              <a:t> al-</a:t>
            </a:r>
            <a:r>
              <a:rPr lang="en-US" sz="2100" dirty="0" err="1">
                <a:solidFill>
                  <a:schemeClr val="bg1"/>
                </a:solidFill>
              </a:rPr>
              <a:t>Mahdi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</a:t>
            </a:r>
            <a:r>
              <a:rPr lang="en-US" sz="2100" dirty="0">
                <a:solidFill>
                  <a:schemeClr val="bg1"/>
                </a:solidFill>
              </a:rPr>
              <a:t> 780. </a:t>
            </a:r>
            <a:r>
              <a:rPr lang="en-US" sz="2100" dirty="0" err="1">
                <a:solidFill>
                  <a:schemeClr val="bg1"/>
                </a:solidFill>
              </a:rPr>
              <a:t>gempa</a:t>
            </a:r>
            <a:r>
              <a:rPr lang="en-US" sz="2100" dirty="0">
                <a:solidFill>
                  <a:schemeClr val="bg1"/>
                </a:solidFill>
              </a:rPr>
              <a:t> Lain </a:t>
            </a:r>
            <a:r>
              <a:rPr lang="en-US" sz="2100" dirty="0" err="1">
                <a:solidFill>
                  <a:schemeClr val="bg1"/>
                </a:solidFill>
              </a:rPr>
              <a:t>bumi</a:t>
            </a:r>
            <a:r>
              <a:rPr lang="en-US" sz="2100" dirty="0">
                <a:solidFill>
                  <a:schemeClr val="bg1"/>
                </a:solidFill>
              </a:rPr>
              <a:t> paling </a:t>
            </a:r>
            <a:r>
              <a:rPr lang="en-US" sz="2100" dirty="0" err="1">
                <a:solidFill>
                  <a:schemeClr val="bg1"/>
                </a:solidFill>
              </a:rPr>
              <a:t>hancur</a:t>
            </a:r>
            <a:r>
              <a:rPr lang="en-US" sz="2100" dirty="0">
                <a:solidFill>
                  <a:schemeClr val="bg1"/>
                </a:solidFill>
              </a:rPr>
              <a:t> paling </a:t>
            </a:r>
            <a:r>
              <a:rPr lang="en-US" sz="2100" dirty="0" smtClean="0">
                <a:solidFill>
                  <a:schemeClr val="bg1"/>
                </a:solidFill>
              </a:rPr>
              <a:t>al-</a:t>
            </a: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Aqsa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pada</a:t>
            </a:r>
            <a:r>
              <a:rPr lang="en-US" sz="2100" dirty="0">
                <a:solidFill>
                  <a:schemeClr val="bg1"/>
                </a:solidFill>
              </a:rPr>
              <a:t> 1033, </a:t>
            </a:r>
            <a:r>
              <a:rPr lang="en-US" sz="2100" dirty="0" err="1">
                <a:solidFill>
                  <a:schemeClr val="bg1"/>
                </a:solidFill>
              </a:rPr>
              <a:t>tetapi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dua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tahun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kemudian</a:t>
            </a:r>
            <a:r>
              <a:rPr lang="en-US" sz="2100" dirty="0">
                <a:solidFill>
                  <a:schemeClr val="bg1"/>
                </a:solidFill>
              </a:rPr>
              <a:t> Fatimid </a:t>
            </a:r>
            <a:r>
              <a:rPr lang="en-US" sz="2100" dirty="0" err="1">
                <a:solidFill>
                  <a:schemeClr val="bg1"/>
                </a:solidFill>
              </a:rPr>
              <a:t>kalifat</a:t>
            </a:r>
            <a:r>
              <a:rPr lang="en-US" sz="2100" dirty="0">
                <a:solidFill>
                  <a:schemeClr val="bg1"/>
                </a:solidFill>
              </a:rPr>
              <a:t> Ali </a:t>
            </a:r>
            <a:r>
              <a:rPr lang="en-US" sz="2100" dirty="0" err="1">
                <a:solidFill>
                  <a:schemeClr val="bg1"/>
                </a:solidFill>
              </a:rPr>
              <a:t>az-Zahir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smtClean="0">
                <a:solidFill>
                  <a:schemeClr val="bg1"/>
                </a:solidFill>
              </a:rPr>
              <a:t>lain </a:t>
            </a:r>
            <a:r>
              <a:rPr lang="en-US" sz="2100" dirty="0" err="1">
                <a:solidFill>
                  <a:schemeClr val="bg1"/>
                </a:solidFill>
              </a:rPr>
              <a:t>dibangun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masjid</a:t>
            </a:r>
            <a:r>
              <a:rPr lang="en-US" sz="2100" dirty="0">
                <a:solidFill>
                  <a:schemeClr val="bg1"/>
                </a:solidFill>
              </a:rPr>
              <a:t> yang </a:t>
            </a:r>
            <a:r>
              <a:rPr lang="en-US" sz="2100" dirty="0" err="1">
                <a:solidFill>
                  <a:schemeClr val="bg1"/>
                </a:solidFill>
              </a:rPr>
              <a:t>telah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berdiri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hingga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saat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ini-hari</a:t>
            </a:r>
            <a:r>
              <a:rPr lang="en-US" sz="2100" dirty="0">
                <a:solidFill>
                  <a:schemeClr val="bg1"/>
                </a:solidFill>
              </a:rPr>
              <a:t>. </a:t>
            </a:r>
            <a:r>
              <a:rPr lang="en-US" sz="2100" dirty="0" err="1">
                <a:solidFill>
                  <a:schemeClr val="bg1"/>
                </a:solidFill>
              </a:rPr>
              <a:t>Selama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periodik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dilakukan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renovasi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berbagai</a:t>
            </a:r>
            <a:r>
              <a:rPr lang="en-US" sz="2100" dirty="0">
                <a:solidFill>
                  <a:schemeClr val="bg1"/>
                </a:solidFill>
              </a:rPr>
              <a:t> dynasties </a:t>
            </a:r>
            <a:r>
              <a:rPr lang="en-US" sz="2100" dirty="0" err="1">
                <a:solidFill>
                  <a:schemeClr val="bg1"/>
                </a:solidFill>
              </a:rPr>
              <a:t>memerintah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dari</a:t>
            </a:r>
            <a:r>
              <a:rPr lang="en-US" sz="2100" dirty="0">
                <a:solidFill>
                  <a:schemeClr val="bg1"/>
                </a:solidFill>
              </a:rPr>
              <a:t> Islam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kalifat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tambahan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untuk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dibangun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masjid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daerah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sekitar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seperti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kubah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penglihatan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minbar</a:t>
            </a:r>
            <a:r>
              <a:rPr lang="en-US" sz="2100" dirty="0">
                <a:solidFill>
                  <a:schemeClr val="bg1"/>
                </a:solidFill>
              </a:rPr>
              <a:t>, minarets </a:t>
            </a:r>
            <a:r>
              <a:rPr lang="en-US" sz="2100" dirty="0" err="1">
                <a:solidFill>
                  <a:schemeClr val="bg1"/>
                </a:solidFill>
              </a:rPr>
              <a:t>struktur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interior. </a:t>
            </a:r>
            <a:r>
              <a:rPr lang="en-US" sz="2100" dirty="0" err="1">
                <a:solidFill>
                  <a:schemeClr val="bg1"/>
                </a:solidFill>
              </a:rPr>
              <a:t>Bila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smtClean="0">
                <a:solidFill>
                  <a:schemeClr val="bg1"/>
                </a:solidFill>
              </a:rPr>
              <a:t>Crusaders </a:t>
            </a:r>
            <a:r>
              <a:rPr lang="en-US" sz="2100" dirty="0" err="1">
                <a:solidFill>
                  <a:schemeClr val="bg1"/>
                </a:solidFill>
              </a:rPr>
              <a:t>diambil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Yerusalem</a:t>
            </a:r>
            <a:r>
              <a:rPr lang="en-US" sz="2100" dirty="0">
                <a:solidFill>
                  <a:schemeClr val="bg1"/>
                </a:solidFill>
              </a:rPr>
              <a:t> 1099, </a:t>
            </a:r>
            <a:r>
              <a:rPr lang="en-US" sz="2100" dirty="0" err="1">
                <a:solidFill>
                  <a:schemeClr val="bg1"/>
                </a:solidFill>
              </a:rPr>
              <a:t>mereka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menggunakan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masjid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sebagai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istana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gereja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tetapi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fungsinya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sebagai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masjid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telah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dikembalikan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setelah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kembali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Saladin. </a:t>
            </a:r>
            <a:r>
              <a:rPr lang="en-US" sz="2100" dirty="0" err="1">
                <a:solidFill>
                  <a:schemeClr val="bg1"/>
                </a:solidFill>
              </a:rPr>
              <a:t>Lagi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renovasi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perbaikan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dan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penambahan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dilakukan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dalam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abad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kemudian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Ayyubids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Saat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ini</a:t>
            </a:r>
            <a:r>
              <a:rPr lang="en-US" sz="2100" dirty="0">
                <a:solidFill>
                  <a:schemeClr val="bg1"/>
                </a:solidFill>
              </a:rPr>
              <a:t>, Kota Lama </a:t>
            </a:r>
            <a:r>
              <a:rPr lang="en-US" sz="2100" dirty="0" err="1">
                <a:solidFill>
                  <a:schemeClr val="bg1"/>
                </a:solidFill>
              </a:rPr>
              <a:t>dibawah</a:t>
            </a:r>
            <a:r>
              <a:rPr lang="en-US" sz="2100" dirty="0">
                <a:solidFill>
                  <a:schemeClr val="bg1"/>
                </a:solidFill>
              </a:rPr>
              <a:t> Israel </a:t>
            </a:r>
            <a:r>
              <a:rPr lang="en-US" sz="2100" dirty="0" err="1">
                <a:solidFill>
                  <a:schemeClr val="bg1"/>
                </a:solidFill>
              </a:rPr>
              <a:t>kontrol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tetapi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masih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bawah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masjid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endParaRPr lang="en-US" sz="21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100" dirty="0" err="1" smtClean="0">
                <a:solidFill>
                  <a:schemeClr val="bg1"/>
                </a:solidFill>
              </a:rPr>
              <a:t>Administrasi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</a:rPr>
              <a:t>Palestina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>
                <a:solidFill>
                  <a:schemeClr val="bg1"/>
                </a:solidFill>
              </a:rPr>
              <a:t>yang </a:t>
            </a:r>
            <a:r>
              <a:rPr lang="en-US" sz="2100" dirty="0" err="1">
                <a:solidFill>
                  <a:schemeClr val="bg1"/>
                </a:solidFill>
              </a:rPr>
              <a:t>dipimpin</a:t>
            </a:r>
            <a:r>
              <a:rPr lang="en-US" sz="2100" dirty="0">
                <a:solidFill>
                  <a:schemeClr val="bg1"/>
                </a:solidFill>
              </a:rPr>
              <a:t>-Islam </a:t>
            </a:r>
            <a:r>
              <a:rPr lang="en-US" sz="2100" dirty="0" err="1">
                <a:solidFill>
                  <a:schemeClr val="bg1"/>
                </a:solidFill>
              </a:rPr>
              <a:t>waqf</a:t>
            </a:r>
            <a:r>
              <a:rPr lang="en-US" sz="2100" dirty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endParaRPr lang="en-US" sz="2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0"/>
            <a:ext cx="8839200" cy="66595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4. </a:t>
            </a:r>
            <a:r>
              <a:rPr lang="en-US" sz="2400" dirty="0" err="1" smtClean="0">
                <a:solidFill>
                  <a:schemeClr val="bg1"/>
                </a:solidFill>
              </a:rPr>
              <a:t>Zahir</a:t>
            </a:r>
            <a:r>
              <a:rPr lang="en-US" sz="2400" dirty="0" smtClean="0">
                <a:solidFill>
                  <a:schemeClr val="bg1"/>
                </a:solidFill>
              </a:rPr>
              <a:t> Mosque, Kedah, Malaysia</a:t>
            </a: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Masjid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ini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dibangun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pada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tahun</a:t>
            </a:r>
            <a:r>
              <a:rPr lang="en-US" sz="2400" dirty="0" smtClean="0">
                <a:solidFill>
                  <a:schemeClr val="bg1"/>
                </a:solidFill>
              </a:rPr>
              <a:t> 1912, </a:t>
            </a:r>
            <a:r>
              <a:rPr lang="en-US" sz="2400" dirty="0" err="1" smtClean="0">
                <a:solidFill>
                  <a:schemeClr val="bg1"/>
                </a:solidFill>
              </a:rPr>
              <a:t>sebuah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usaha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yg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dibiayakan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Tunku</a:t>
            </a:r>
            <a:r>
              <a:rPr lang="en-US" sz="2400" dirty="0" smtClean="0">
                <a:solidFill>
                  <a:schemeClr val="bg1"/>
                </a:solidFill>
              </a:rPr>
              <a:t> Mahmud </a:t>
            </a:r>
            <a:r>
              <a:rPr lang="en-US" sz="2400" dirty="0" err="1" smtClean="0">
                <a:solidFill>
                  <a:schemeClr val="bg1"/>
                </a:solidFill>
              </a:rPr>
              <a:t>Ibni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u="sng" dirty="0" err="1" smtClean="0">
                <a:solidFill>
                  <a:schemeClr val="bg1"/>
                </a:solidFill>
              </a:rPr>
              <a:t>Almarhum</a:t>
            </a:r>
            <a:r>
              <a:rPr lang="en-US" sz="2400" dirty="0" smtClean="0">
                <a:solidFill>
                  <a:schemeClr val="bg1"/>
                </a:solidFill>
              </a:rPr>
              <a:t> Sultan </a:t>
            </a:r>
            <a:r>
              <a:rPr lang="en-US" sz="2400" dirty="0" err="1" smtClean="0">
                <a:solidFill>
                  <a:schemeClr val="bg1"/>
                </a:solidFill>
              </a:rPr>
              <a:t>Tajuddin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Mukarram</a:t>
            </a:r>
            <a:r>
              <a:rPr lang="en-US" sz="2400" dirty="0" smtClean="0">
                <a:solidFill>
                  <a:schemeClr val="bg1"/>
                </a:solidFill>
              </a:rPr>
              <a:t> Shah. </a:t>
            </a:r>
            <a:r>
              <a:rPr lang="en-US" sz="2400" dirty="0" err="1" smtClean="0">
                <a:solidFill>
                  <a:schemeClr val="bg1"/>
                </a:solidFill>
              </a:rPr>
              <a:t>Situs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ini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masjid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merupakan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makam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dari</a:t>
            </a:r>
            <a:r>
              <a:rPr lang="en-US" sz="2400" dirty="0" smtClean="0">
                <a:solidFill>
                  <a:schemeClr val="bg1"/>
                </a:solidFill>
              </a:rPr>
              <a:t> Kedah warriors yang </a:t>
            </a:r>
            <a:r>
              <a:rPr lang="en-US" sz="2400" dirty="0" err="1" smtClean="0">
                <a:solidFill>
                  <a:schemeClr val="bg1"/>
                </a:solidFill>
              </a:rPr>
              <a:t>telah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meninggal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sambil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mempertahankan</a:t>
            </a:r>
            <a:r>
              <a:rPr lang="en-US" sz="2400" dirty="0" smtClean="0">
                <a:solidFill>
                  <a:schemeClr val="bg1"/>
                </a:solidFill>
              </a:rPr>
              <a:t> Kedah </a:t>
            </a:r>
            <a:r>
              <a:rPr lang="en-US" sz="2400" dirty="0" err="1" smtClean="0">
                <a:solidFill>
                  <a:schemeClr val="bg1"/>
                </a:solidFill>
              </a:rPr>
              <a:t>dari</a:t>
            </a:r>
            <a:r>
              <a:rPr lang="en-US" sz="2400" dirty="0" smtClean="0">
                <a:solidFill>
                  <a:schemeClr val="bg1"/>
                </a:solidFill>
              </a:rPr>
              <a:t> Siam </a:t>
            </a:r>
            <a:r>
              <a:rPr lang="en-US" sz="2400" dirty="0" err="1" smtClean="0">
                <a:solidFill>
                  <a:schemeClr val="bg1"/>
                </a:solidFill>
              </a:rPr>
              <a:t>pada</a:t>
            </a:r>
            <a:r>
              <a:rPr lang="en-US" sz="2400" dirty="0" smtClean="0">
                <a:solidFill>
                  <a:schemeClr val="bg1"/>
                </a:solidFill>
              </a:rPr>
              <a:t> 1821. </a:t>
            </a: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Arsitektur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dari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masjid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ini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terinspirasi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oleh</a:t>
            </a:r>
            <a:r>
              <a:rPr lang="en-US" sz="2400" dirty="0" smtClean="0">
                <a:solidFill>
                  <a:schemeClr val="bg1"/>
                </a:solidFill>
              </a:rPr>
              <a:t> AZIZI </a:t>
            </a:r>
            <a:r>
              <a:rPr lang="en-US" sz="2400" dirty="0" err="1" smtClean="0">
                <a:solidFill>
                  <a:schemeClr val="bg1"/>
                </a:solidFill>
              </a:rPr>
              <a:t>Masjid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Langkat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kota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di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utara</a:t>
            </a:r>
            <a:r>
              <a:rPr lang="en-US" sz="2400" dirty="0" smtClean="0">
                <a:solidFill>
                  <a:schemeClr val="bg1"/>
                </a:solidFill>
              </a:rPr>
              <a:t> Sumatera. </a:t>
            </a:r>
            <a:r>
              <a:rPr lang="en-US" sz="2400" dirty="0" err="1" smtClean="0">
                <a:solidFill>
                  <a:schemeClr val="bg1"/>
                </a:solidFill>
              </a:rPr>
              <a:t>Masjid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ini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ditingkatkan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dengan</a:t>
            </a:r>
            <a:r>
              <a:rPr lang="en-US" sz="2400" dirty="0" smtClean="0">
                <a:solidFill>
                  <a:schemeClr val="bg1"/>
                </a:solidFill>
              </a:rPr>
              <a:t> lima </a:t>
            </a:r>
            <a:r>
              <a:rPr lang="en-US" sz="2400" dirty="0" err="1" smtClean="0">
                <a:solidFill>
                  <a:schemeClr val="bg1"/>
                </a:solidFill>
              </a:rPr>
              <a:t>besar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utama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domes </a:t>
            </a:r>
            <a:r>
              <a:rPr lang="en-US" sz="2400" dirty="0" err="1" smtClean="0">
                <a:solidFill>
                  <a:schemeClr val="bg1"/>
                </a:solidFill>
              </a:rPr>
              <a:t>melambangkan</a:t>
            </a:r>
            <a:r>
              <a:rPr lang="en-US" sz="2400" dirty="0" smtClean="0">
                <a:solidFill>
                  <a:schemeClr val="bg1"/>
                </a:solidFill>
              </a:rPr>
              <a:t> lima </a:t>
            </a:r>
            <a:r>
              <a:rPr lang="en-US" sz="2400" dirty="0" err="1" smtClean="0">
                <a:solidFill>
                  <a:schemeClr val="bg1"/>
                </a:solidFill>
              </a:rPr>
              <a:t>prinsip-prinsip</a:t>
            </a:r>
            <a:r>
              <a:rPr lang="en-US" sz="2400" dirty="0" smtClean="0">
                <a:solidFill>
                  <a:schemeClr val="bg1"/>
                </a:solidFill>
              </a:rPr>
              <a:t> Islam.</a:t>
            </a: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5. </a:t>
            </a:r>
            <a:r>
              <a:rPr lang="en-US" sz="2400" dirty="0" err="1" smtClean="0">
                <a:solidFill>
                  <a:schemeClr val="bg1"/>
                </a:solidFill>
              </a:rPr>
              <a:t>Taj'ul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Masjid</a:t>
            </a:r>
            <a:r>
              <a:rPr lang="en-US" sz="2400" dirty="0" smtClean="0">
                <a:solidFill>
                  <a:schemeClr val="bg1"/>
                </a:solidFill>
              </a:rPr>
              <a:t>, Bhopal, India</a:t>
            </a: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Taj-ul-Masajid</a:t>
            </a:r>
            <a:r>
              <a:rPr lang="en-US" sz="2400" dirty="0" smtClean="0">
                <a:solidFill>
                  <a:schemeClr val="bg1"/>
                </a:solidFill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</a:rPr>
              <a:t>adalah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sebuah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masjid</a:t>
            </a:r>
            <a:r>
              <a:rPr lang="en-US" sz="2400" dirty="0" smtClean="0">
                <a:solidFill>
                  <a:schemeClr val="bg1"/>
                </a:solidFill>
              </a:rPr>
              <a:t> yang </a:t>
            </a:r>
            <a:r>
              <a:rPr lang="en-US" sz="2400" dirty="0" err="1" smtClean="0">
                <a:solidFill>
                  <a:schemeClr val="bg1"/>
                </a:solidFill>
              </a:rPr>
              <a:t>terletak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di</a:t>
            </a:r>
            <a:r>
              <a:rPr lang="en-US" sz="2400" dirty="0" smtClean="0">
                <a:solidFill>
                  <a:schemeClr val="bg1"/>
                </a:solidFill>
              </a:rPr>
              <a:t> Bhopal, India. </a:t>
            </a: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Ini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adalah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salah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satu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mesjid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terbesar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di</a:t>
            </a:r>
            <a:r>
              <a:rPr lang="en-US" sz="2400" dirty="0" smtClean="0">
                <a:solidFill>
                  <a:schemeClr val="bg1"/>
                </a:solidFill>
              </a:rPr>
              <a:t> Asia . </a:t>
            </a:r>
            <a:r>
              <a:rPr lang="en-US" sz="2400" dirty="0" err="1" smtClean="0">
                <a:solidFill>
                  <a:schemeClr val="bg1"/>
                </a:solidFill>
              </a:rPr>
              <a:t>Masjid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juga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digunakan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sebagai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sebuah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madrasah</a:t>
            </a:r>
            <a:r>
              <a:rPr lang="en-US" sz="2400" dirty="0" smtClean="0">
                <a:solidFill>
                  <a:schemeClr val="bg1"/>
                </a:solidFill>
              </a:rPr>
              <a:t> (</a:t>
            </a:r>
            <a:r>
              <a:rPr lang="en-US" sz="2400" dirty="0" err="1" smtClean="0">
                <a:solidFill>
                  <a:schemeClr val="bg1"/>
                </a:solidFill>
              </a:rPr>
              <a:t>sekolah</a:t>
            </a:r>
            <a:r>
              <a:rPr lang="en-US" sz="2400" dirty="0" smtClean="0">
                <a:solidFill>
                  <a:schemeClr val="bg1"/>
                </a:solidFill>
              </a:rPr>
              <a:t> Islam) </a:t>
            </a:r>
            <a:r>
              <a:rPr lang="en-US" sz="2400" dirty="0" err="1" smtClean="0">
                <a:solidFill>
                  <a:schemeClr val="bg1"/>
                </a:solidFill>
              </a:rPr>
              <a:t>di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siang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hari</a:t>
            </a:r>
            <a:r>
              <a:rPr lang="en-US" sz="2400" dirty="0" smtClean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763000" cy="65532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>
                <a:solidFill>
                  <a:schemeClr val="bg1"/>
                </a:solidFill>
              </a:rPr>
              <a:t>6. </a:t>
            </a:r>
            <a:r>
              <a:rPr lang="en-US" dirty="0" err="1">
                <a:solidFill>
                  <a:schemeClr val="bg1"/>
                </a:solidFill>
              </a:rPr>
              <a:t>Baiturrahman</a:t>
            </a:r>
            <a:r>
              <a:rPr lang="en-US" dirty="0">
                <a:solidFill>
                  <a:schemeClr val="bg1"/>
                </a:solidFill>
              </a:rPr>
              <a:t>, Bandar Aceh, Indonesia</a:t>
            </a:r>
          </a:p>
          <a:p>
            <a:pPr>
              <a:buNone/>
            </a:pPr>
            <a:r>
              <a:rPr lang="en-US" dirty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n-US" dirty="0" err="1">
                <a:solidFill>
                  <a:schemeClr val="bg1"/>
                </a:solidFill>
              </a:rPr>
              <a:t>Masjid</a:t>
            </a:r>
            <a:r>
              <a:rPr lang="en-US" dirty="0">
                <a:solidFill>
                  <a:schemeClr val="bg1"/>
                </a:solidFill>
              </a:rPr>
              <a:t> Raya </a:t>
            </a:r>
            <a:r>
              <a:rPr lang="en-US" dirty="0" err="1">
                <a:solidFill>
                  <a:schemeClr val="bg1"/>
                </a:solidFill>
              </a:rPr>
              <a:t>Baiturrahman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adalah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sebuah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masjid</a:t>
            </a:r>
            <a:r>
              <a:rPr lang="en-US" dirty="0">
                <a:solidFill>
                  <a:schemeClr val="bg1"/>
                </a:solidFill>
              </a:rPr>
              <a:t> yang </a:t>
            </a:r>
            <a:r>
              <a:rPr lang="en-US" dirty="0" err="1">
                <a:solidFill>
                  <a:schemeClr val="bg1"/>
                </a:solidFill>
              </a:rPr>
              <a:t>berada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pusat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Kota Banda Aceh. </a:t>
            </a:r>
            <a:r>
              <a:rPr lang="en-US" dirty="0" err="1">
                <a:solidFill>
                  <a:schemeClr val="bg1"/>
                </a:solidFill>
              </a:rPr>
              <a:t>Masjid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dahulunya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merupakan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masjid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Kesultanan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Aceh.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Sewaktu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Belanda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menyerang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kota</a:t>
            </a:r>
            <a:r>
              <a:rPr lang="en-US" dirty="0">
                <a:solidFill>
                  <a:schemeClr val="bg1"/>
                </a:solidFill>
              </a:rPr>
              <a:t> Banda Aceh </a:t>
            </a:r>
            <a:r>
              <a:rPr lang="en-US" dirty="0" err="1">
                <a:solidFill>
                  <a:schemeClr val="bg1"/>
                </a:solidFill>
              </a:rPr>
              <a:t>pada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tahun</a:t>
            </a:r>
            <a:r>
              <a:rPr lang="en-US" dirty="0">
                <a:solidFill>
                  <a:schemeClr val="bg1"/>
                </a:solidFill>
              </a:rPr>
              <a:t> 1873, </a:t>
            </a:r>
            <a:r>
              <a:rPr lang="en-US" dirty="0" err="1">
                <a:solidFill>
                  <a:schemeClr val="bg1"/>
                </a:solidFill>
              </a:rPr>
              <a:t>masjid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dibakar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kemudian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pada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tahun</a:t>
            </a:r>
            <a:r>
              <a:rPr lang="en-US" dirty="0">
                <a:solidFill>
                  <a:schemeClr val="bg1"/>
                </a:solidFill>
              </a:rPr>
              <a:t> 1875 </a:t>
            </a:r>
            <a:r>
              <a:rPr lang="en-US" dirty="0" err="1">
                <a:solidFill>
                  <a:schemeClr val="bg1"/>
                </a:solidFill>
              </a:rPr>
              <a:t>Belanda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membangun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kembali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sebuah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masjid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sebagai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penggantinya</a:t>
            </a:r>
            <a:r>
              <a:rPr lang="en-US" dirty="0">
                <a:solidFill>
                  <a:schemeClr val="bg1"/>
                </a:solidFill>
              </a:rPr>
              <a:t>.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Mesjid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berkubah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tunggal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dapat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diselesaikan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pada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tanggal</a:t>
            </a:r>
            <a:r>
              <a:rPr lang="en-US" dirty="0">
                <a:solidFill>
                  <a:schemeClr val="bg1"/>
                </a:solidFill>
              </a:rPr>
              <a:t> 27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Desember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1883. </a:t>
            </a:r>
            <a:r>
              <a:rPr lang="en-US" dirty="0" err="1">
                <a:solidFill>
                  <a:schemeClr val="bg1"/>
                </a:solidFill>
              </a:rPr>
              <a:t>Selanjutnya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Mesjid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diperluas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menjadi</a:t>
            </a:r>
            <a:r>
              <a:rPr lang="en-US" dirty="0">
                <a:solidFill>
                  <a:schemeClr val="bg1"/>
                </a:solidFill>
              </a:rPr>
              <a:t> 3 </a:t>
            </a:r>
            <a:r>
              <a:rPr lang="en-US" dirty="0" err="1">
                <a:solidFill>
                  <a:schemeClr val="bg1"/>
                </a:solidFill>
              </a:rPr>
              <a:t>kubah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pada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tahun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1935. </a:t>
            </a:r>
            <a:r>
              <a:rPr lang="en-US" dirty="0" err="1">
                <a:solidFill>
                  <a:schemeClr val="bg1"/>
                </a:solidFill>
              </a:rPr>
              <a:t>Terakhir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diperluas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lagi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menjadi</a:t>
            </a:r>
            <a:r>
              <a:rPr lang="en-US" dirty="0">
                <a:solidFill>
                  <a:schemeClr val="bg1"/>
                </a:solidFill>
              </a:rPr>
              <a:t> 5 </a:t>
            </a:r>
            <a:r>
              <a:rPr lang="en-US" dirty="0" err="1">
                <a:solidFill>
                  <a:schemeClr val="bg1"/>
                </a:solidFill>
              </a:rPr>
              <a:t>kubah</a:t>
            </a:r>
            <a:r>
              <a:rPr lang="en-US" dirty="0">
                <a:solidFill>
                  <a:schemeClr val="bg1"/>
                </a:solidFill>
              </a:rPr>
              <a:t> (1959-1968).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Masjid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merupakan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salah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satu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masjid</a:t>
            </a:r>
            <a:r>
              <a:rPr lang="en-US" dirty="0">
                <a:solidFill>
                  <a:schemeClr val="bg1"/>
                </a:solidFill>
              </a:rPr>
              <a:t> yang </a:t>
            </a:r>
            <a:r>
              <a:rPr lang="en-US" dirty="0" err="1">
                <a:solidFill>
                  <a:schemeClr val="bg1"/>
                </a:solidFill>
              </a:rPr>
              <a:t>terindah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</a:t>
            </a:r>
            <a:r>
              <a:rPr lang="en-US" dirty="0">
                <a:solidFill>
                  <a:schemeClr val="bg1"/>
                </a:solidFill>
              </a:rPr>
              <a:t> Indonesia yang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memiliki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bentuk</a:t>
            </a:r>
            <a:r>
              <a:rPr lang="en-US" dirty="0">
                <a:solidFill>
                  <a:schemeClr val="bg1"/>
                </a:solidFill>
              </a:rPr>
              <a:t> yang </a:t>
            </a:r>
            <a:r>
              <a:rPr lang="en-US" dirty="0" err="1">
                <a:solidFill>
                  <a:schemeClr val="bg1"/>
                </a:solidFill>
              </a:rPr>
              <a:t>manis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ukiran</a:t>
            </a:r>
            <a:r>
              <a:rPr lang="en-US" dirty="0">
                <a:solidFill>
                  <a:schemeClr val="bg1"/>
                </a:solidFill>
              </a:rPr>
              <a:t> yang </a:t>
            </a:r>
            <a:r>
              <a:rPr lang="en-US" dirty="0" err="1">
                <a:solidFill>
                  <a:schemeClr val="bg1"/>
                </a:solidFill>
              </a:rPr>
              <a:t>menarik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halaman</a:t>
            </a:r>
            <a:r>
              <a:rPr lang="en-US" dirty="0">
                <a:solidFill>
                  <a:schemeClr val="bg1"/>
                </a:solidFill>
              </a:rPr>
              <a:t> yang </a:t>
            </a:r>
            <a:r>
              <a:rPr lang="en-US" dirty="0" err="1">
                <a:solidFill>
                  <a:schemeClr val="bg1"/>
                </a:solidFill>
              </a:rPr>
              <a:t>luas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dan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terasa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sangat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sejuk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apabila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berada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dalam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ruangan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masjid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tersebut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	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Masjid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adalahsalah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satu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bangunan</a:t>
            </a:r>
            <a:r>
              <a:rPr lang="en-US" dirty="0">
                <a:solidFill>
                  <a:schemeClr val="bg1"/>
                </a:solidFill>
              </a:rPr>
              <a:t> yang </a:t>
            </a:r>
            <a:r>
              <a:rPr lang="en-US" dirty="0" err="1">
                <a:solidFill>
                  <a:schemeClr val="bg1"/>
                </a:solidFill>
              </a:rPr>
              <a:t>masih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kokoh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ketika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bencana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besar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Tsunami </a:t>
            </a:r>
            <a:r>
              <a:rPr lang="en-US" dirty="0" err="1">
                <a:solidFill>
                  <a:schemeClr val="bg1"/>
                </a:solidFill>
              </a:rPr>
              <a:t>sedang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menimpa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kota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aceh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dengan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kekuatan</a:t>
            </a:r>
            <a:r>
              <a:rPr lang="en-US" dirty="0">
                <a:solidFill>
                  <a:schemeClr val="bg1"/>
                </a:solidFill>
              </a:rPr>
              <a:t> yang </a:t>
            </a:r>
            <a:r>
              <a:rPr lang="en-US" dirty="0" err="1">
                <a:solidFill>
                  <a:schemeClr val="bg1"/>
                </a:solidFill>
              </a:rPr>
              <a:t>besar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membuktikan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bahwa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kebesaran</a:t>
            </a:r>
            <a:r>
              <a:rPr lang="en-US" dirty="0">
                <a:solidFill>
                  <a:schemeClr val="bg1"/>
                </a:solidFill>
              </a:rPr>
              <a:t> Allah </a:t>
            </a:r>
            <a:r>
              <a:rPr lang="en-US" dirty="0" err="1">
                <a:solidFill>
                  <a:schemeClr val="bg1"/>
                </a:solidFill>
              </a:rPr>
              <a:t>ditunjukkan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>
                <a:solidFill>
                  <a:schemeClr val="bg1"/>
                </a:solidFill>
              </a:rPr>
              <a:t>7.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Baitul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Mukarram</a:t>
            </a:r>
            <a:r>
              <a:rPr lang="en-US" sz="2400" dirty="0">
                <a:solidFill>
                  <a:schemeClr val="bg1"/>
                </a:solidFill>
              </a:rPr>
              <a:t>, Dhaka, Bangladesh </a:t>
            </a:r>
            <a:br>
              <a:rPr lang="en-US" sz="2400" dirty="0">
                <a:solidFill>
                  <a:schemeClr val="bg1"/>
                </a:solidFill>
              </a:rPr>
            </a:b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Ini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adalah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nasional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dari</a:t>
            </a:r>
            <a:r>
              <a:rPr lang="en-US" sz="2400" dirty="0">
                <a:solidFill>
                  <a:schemeClr val="bg1"/>
                </a:solidFill>
              </a:rPr>
              <a:t> Bangladesh. </a:t>
            </a:r>
            <a:r>
              <a:rPr lang="en-US" sz="2400" dirty="0" err="1">
                <a:solidFill>
                  <a:schemeClr val="bg1"/>
                </a:solidFill>
              </a:rPr>
              <a:t>Terletak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jantung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kota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Dhaka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ibukota</a:t>
            </a:r>
            <a:r>
              <a:rPr lang="en-US" sz="2400" dirty="0">
                <a:solidFill>
                  <a:schemeClr val="bg1"/>
                </a:solidFill>
              </a:rPr>
              <a:t> Bangladesh, </a:t>
            </a:r>
            <a:r>
              <a:rPr lang="en-US" sz="2400" dirty="0" err="1">
                <a:solidFill>
                  <a:schemeClr val="bg1"/>
                </a:solidFill>
              </a:rPr>
              <a:t>ini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didirikan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tahun</a:t>
            </a:r>
            <a:r>
              <a:rPr lang="en-US" sz="2400" dirty="0">
                <a:solidFill>
                  <a:schemeClr val="bg1"/>
                </a:solidFill>
              </a:rPr>
              <a:t> 1960-an.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Memiliki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kapasitas</a:t>
            </a:r>
            <a:r>
              <a:rPr lang="en-US" sz="2400" dirty="0">
                <a:solidFill>
                  <a:schemeClr val="bg1"/>
                </a:solidFill>
              </a:rPr>
              <a:t> 30.000 </a:t>
            </a:r>
            <a:r>
              <a:rPr lang="en-US" sz="2400" dirty="0" err="1">
                <a:solidFill>
                  <a:schemeClr val="bg1"/>
                </a:solidFill>
              </a:rPr>
              <a:t>orang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menjadi</a:t>
            </a:r>
            <a:r>
              <a:rPr lang="en-US" sz="2400" dirty="0">
                <a:solidFill>
                  <a:schemeClr val="bg1"/>
                </a:solidFill>
              </a:rPr>
              <a:t> 10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terbesar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dunia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namun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masih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mendapatkan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mesjid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terlalu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penuh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dengan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setia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muslim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ibadah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Karena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ini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pemerintah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bangladesh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memutuskan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2400" dirty="0" err="1" smtClean="0">
                <a:solidFill>
                  <a:schemeClr val="bg1"/>
                </a:solidFill>
              </a:rPr>
              <a:t>untuk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menambahkan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ekstensi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pelebaran</a:t>
            </a:r>
            <a:r>
              <a:rPr lang="en-US" sz="2400" dirty="0">
                <a:solidFill>
                  <a:schemeClr val="bg1"/>
                </a:solidFill>
              </a:rPr>
              <a:t>) </a:t>
            </a:r>
            <a:r>
              <a:rPr lang="en-US" sz="2400" dirty="0" err="1">
                <a:solidFill>
                  <a:schemeClr val="bg1"/>
                </a:solidFill>
              </a:rPr>
              <a:t>masjid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r>
              <a:rPr lang="en-US" sz="2400" dirty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n-US" sz="2400" dirty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"/>
            <a:ext cx="8763000" cy="6629400"/>
          </a:xfrm>
        </p:spPr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b="1" dirty="0" smtClean="0">
                <a:solidFill>
                  <a:schemeClr val="bg1"/>
                </a:solidFill>
                <a:latin typeface="Adobe Caslon Pro" pitchFamily="18" charset="0"/>
              </a:rPr>
              <a:t>SELESAI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bg1"/>
                </a:solidFill>
                <a:latin typeface="Adobe Caslon Pro" pitchFamily="18" charset="0"/>
              </a:rPr>
              <a:t>SEMOGA BERMANFAAT</a:t>
            </a:r>
            <a:endParaRPr lang="en-US" b="1" dirty="0">
              <a:solidFill>
                <a:schemeClr val="bg1"/>
              </a:solidFill>
              <a:latin typeface="Adobe Caslon Pro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298</Words>
  <Application>Microsoft Office PowerPoint</Application>
  <PresentationFormat>On-screen Show (4:3)</PresentationFormat>
  <Paragraphs>110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MASJID-MASJID TERINDAH DI DUNIA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http://sharingcentre.info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MASJID-MASJID TERINDAH DI DUNIA</dc:title>
  <dc:creator>Activated User</dc:creator>
  <cp:lastModifiedBy>Activated User</cp:lastModifiedBy>
  <cp:revision>2</cp:revision>
  <dcterms:created xsi:type="dcterms:W3CDTF">2012-06-16T23:05:18Z</dcterms:created>
  <dcterms:modified xsi:type="dcterms:W3CDTF">2012-06-16T23:19:21Z</dcterms:modified>
</cp:coreProperties>
</file>